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13.jpg" ContentType="image/jpg"/>
  <Override PartName="/ppt/notesSlides/notesSlide16.xml" ContentType="application/vnd.openxmlformats-officedocument.presentationml.notesSlide+xml"/>
  <Override PartName="/ppt/media/image14.jpg" ContentType="image/jpg"/>
  <Override PartName="/ppt/notesSlides/notesSlide17.xml" ContentType="application/vnd.openxmlformats-officedocument.presentationml.notesSlide+xml"/>
  <Override PartName="/ppt/media/image15.jpg" ContentType="image/jpg"/>
  <Override PartName="/ppt/notesSlides/notesSlide18.xml" ContentType="application/vnd.openxmlformats-officedocument.presentationml.notesSlide+xml"/>
  <Override PartName="/ppt/media/image16.jpg" ContentType="image/jpg"/>
  <Override PartName="/ppt/notesSlides/notesSlide19.xml" ContentType="application/vnd.openxmlformats-officedocument.presentationml.notesSlide+xml"/>
  <Override PartName="/ppt/media/image17.jpg" ContentType="image/jpg"/>
  <Override PartName="/ppt/notesSlides/notesSlide20.xml" ContentType="application/vnd.openxmlformats-officedocument.presentationml.notesSlide+xml"/>
  <Override PartName="/ppt/media/image18.jpg" ContentType="image/jpg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5143500" type="screen16x9"/>
  <p:notesSz cx="5143500" cy="9144000"/>
  <p:embeddedFontLst>
    <p:embeddedFont>
      <p:font typeface="Funnel Display" pitchFamily="2" charset="0"/>
      <p:regular r:id="rId47"/>
      <p:bold r:id="rId48"/>
    </p:embeddedFont>
    <p:embeddedFont>
      <p:font typeface="Geist Light" pitchFamily="2" charset="77"/>
      <p:regular r:id="rId49"/>
      <p:bold r:id="rId5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73"/>
    <p:restoredTop sz="94610"/>
  </p:normalViewPr>
  <p:slideViewPr>
    <p:cSldViewPr snapToGrid="0" snapToObjects="1">
      <p:cViewPr varScale="1">
        <p:scale>
          <a:sx n="171" d="100"/>
          <a:sy n="171" d="100"/>
        </p:scale>
        <p:origin x="6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86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3EB43-56C2-6510-67AA-00D52E2EA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9454B4-E068-2203-C1F8-EA4FE0BA6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E0405F-9597-E9DB-899E-8A4DB852A3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E2DF1-32F2-A464-2AE5-9A0E143B38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45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LIGHT">
    <p:bg>
      <p:bgPr>
        <a:solidFill>
          <a:srgbClr val="C8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417320"/>
            <a:ext cx="1645920" cy="592531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2514600"/>
            <a:ext cx="81381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Sub-headline goes here.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4457700"/>
            <a:ext cx="813816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Date · context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417320"/>
            <a:ext cx="1645920" cy="592531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2514600"/>
            <a:ext cx="81381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Sub-headline goes here.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4457700"/>
            <a:ext cx="813816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Date · context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0X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Section name.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One-line description of what this section covers.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0X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Section name.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One-line description of what this section covers.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4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lead paragraph that sets up the body content below.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content. Add bullets, paragraphs, or supporting detail.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4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lead paragraph that sets up the body content below.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content. Add bullets, paragraphs, or supporting detail.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COL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Two-column slide title.</a:t>
            </a:r>
            <a:endParaRPr lang="en-US" sz="2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3886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Column one label</a:t>
            </a:r>
            <a:endParaRPr lang="en-US" sz="1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331720"/>
            <a:ext cx="38862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400" b="1" dirty="0">
                <a:solidFill>
                  <a:srgbClr val="1B3D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400" b="1" dirty="0">
                <a:solidFill>
                  <a:srgbClr val="1B3D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Stat</a:t>
            </a:r>
            <a:endParaRPr lang="en-US" sz="44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200400"/>
            <a:ext cx="38862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Column one supporting text.</a:t>
            </a:r>
            <a:endParaRPr lang="en-US" sz="12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4754880" y="2011680"/>
            <a:ext cx="3886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Column two label</a:t>
            </a:r>
            <a:endParaRPr lang="en-US" sz="10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4754880" y="2331720"/>
            <a:ext cx="38862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400" b="1" dirty="0">
                <a:solidFill>
                  <a:srgbClr val="1B3D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400" b="1" dirty="0">
                <a:solidFill>
                  <a:srgbClr val="1B3D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Stat</a:t>
            </a:r>
            <a:endParaRPr lang="en-US" sz="44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4754880" y="3200400"/>
            <a:ext cx="38862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Column two supporting text.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COL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Two-column slide title.</a:t>
            </a:r>
            <a:endParaRPr lang="en-US" sz="2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3886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Column one label</a:t>
            </a:r>
            <a:endParaRPr lang="en-US" sz="1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331720"/>
            <a:ext cx="388620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Column heading.</a:t>
            </a:r>
            <a:endParaRPr lang="en-US" sz="1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2926080"/>
            <a:ext cx="3886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Column one supporting text.</a:t>
            </a:r>
            <a:endParaRPr lang="en-US" sz="12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4754880" y="2011680"/>
            <a:ext cx="38862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Column two label</a:t>
            </a:r>
            <a:endParaRPr lang="en-US" sz="10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4754880" y="2331720"/>
            <a:ext cx="388620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Column heading.</a:t>
            </a:r>
            <a:endParaRPr lang="en-US" sz="18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4754880" y="2926080"/>
            <a:ext cx="3886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Column two supporting text.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691640"/>
            <a:ext cx="81381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Pulled quote goes here. Keep it short and memorable.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3749040"/>
            <a:ext cx="813816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Attribution · source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691640"/>
            <a:ext cx="81381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Pulled quote goes here. Keep it short and memorable.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3749040"/>
            <a:ext cx="813816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Attribution · source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_LIGHT">
    <p:bg>
      <p:bgPr>
        <a:solidFill>
          <a:srgbClr val="C8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691640"/>
            <a:ext cx="81381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Closing statement goes here.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3657600"/>
            <a:ext cx="81381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hello@example.com · website.com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691640"/>
            <a:ext cx="81381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Closing statement goes here.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3657600"/>
            <a:ext cx="81381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hello@example.com · website.com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PINK_DARK">
    <p:bg>
      <p:bgPr>
        <a:solidFill>
          <a:srgbClr val="1F05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0X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Section name.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One-line description of what this section covers.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PINK_LIGHT">
    <p:bg>
      <p:bgPr>
        <a:solidFill>
          <a:srgbClr val="FFD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0X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Section name.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One-line description of what this section covers.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PINK_DARK">
    <p:bg>
      <p:bgPr>
        <a:solidFill>
          <a:srgbClr val="1F05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4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lead paragraph.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PINK_LIGHT">
    <p:bg>
      <p:bgPr>
        <a:solidFill>
          <a:srgbClr val="FFD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4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lead paragraph.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PURPLE_DARK">
    <p:bg>
      <p:bgPr>
        <a:solidFill>
          <a:srgbClr val="150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pur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0X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9955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9955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Section name.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One-line description of what this section covers.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PURPLE_LIGHT">
    <p:bg>
      <p:bgPr>
        <a:solidFill>
          <a:srgbClr val="ED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pur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0X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Section name.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One-line description of what this section covers.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PURPLE_DARK">
    <p:bg>
      <p:bgPr>
        <a:solidFill>
          <a:srgbClr val="150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pur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4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lead paragraph.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PURPLE_LIGHT">
    <p:bg>
      <p:bgPr>
        <a:solidFill>
          <a:srgbClr val="ED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pur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4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lead paragraph.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BLUE_DARK">
    <p:bg>
      <p:bgPr>
        <a:solidFill>
          <a:srgbClr val="020B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0X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4488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4488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Section name.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One-line description of what this section covers.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BLUE_LIGHT">
    <p:bg>
      <p:bgPr>
        <a:solidFill>
          <a:srgbClr val="D5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0X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Section name.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One-line description of what this section covers.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BLUE_DARK">
    <p:bg>
      <p:bgPr>
        <a:solidFill>
          <a:srgbClr val="020B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4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lead paragraph.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BLUE_LIGHT">
    <p:bg>
      <p:bgPr>
        <a:solidFill>
          <a:srgbClr val="D5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4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lead paragraph.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G_FULL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./assets/logo-bright-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766060"/>
            <a:ext cx="67665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Overlay headline goes here.</a:t>
            </a:r>
            <a:endParaRPr lang="en-US" sz="2800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G_RIGHT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pic>
        <p:nvPicPr>
          <p:cNvPr id="3" name="Image 1" descr="./assets/logo-dark-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1097280"/>
            <a:ext cx="35661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43200"/>
            <a:ext cx="35661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 on the text side.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G_RIGHT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pic>
        <p:nvPicPr>
          <p:cNvPr id="3" name="Image 1" descr="./assets/logo-bright-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1097280"/>
            <a:ext cx="35661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43200"/>
            <a:ext cx="35661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 on the text side.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G_RIGHT_BOLD">
    <p:bg>
      <p:bgPr>
        <a:solidFill>
          <a:srgbClr val="C8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pic>
        <p:nvPicPr>
          <p:cNvPr id="3" name="Image 1" descr="./assets/logo-dark-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1097280"/>
            <a:ext cx="35661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3566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 on the text side.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G_LEFT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pic>
        <p:nvPicPr>
          <p:cNvPr id="3" name="Image 1" descr="./assets/logo-dark-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20" y="4534510"/>
            <a:ext cx="548640" cy="19751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74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74920" y="1097280"/>
            <a:ext cx="35661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74920" y="2743200"/>
            <a:ext cx="35661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 on the text side.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G_LEFT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pic>
        <p:nvPicPr>
          <p:cNvPr id="3" name="Image 1" descr="./assets/logo-bright-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20" y="4534510"/>
            <a:ext cx="548640" cy="19751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74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74920" y="1097280"/>
            <a:ext cx="35661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74920" y="3017520"/>
            <a:ext cx="3566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 on the text side.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G_LEFT_BOLD">
    <p:bg>
      <p:bgPr>
        <a:solidFill>
          <a:srgbClr val="C8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pic>
        <p:nvPicPr>
          <p:cNvPr id="3" name="Image 1" descr="./assets/logo-dark-gre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20" y="4534510"/>
            <a:ext cx="548640" cy="19751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74920" y="667512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Eyebrow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74920" y="1097280"/>
            <a:ext cx="35661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Slide title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74920" y="3017520"/>
            <a:ext cx="3566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Body content on the text side.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_GREEN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463040"/>
            <a:ext cx="813816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Your bold positioning statement goes here. Keep it sharp and memorable.</a:t>
            </a:r>
            <a:endParaRPr lang="en-US" sz="4000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S_GREEN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pillars.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828800"/>
            <a:ext cx="77724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one-line intro to the pillars below.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330708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611124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611124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611124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_DETAIL_GREEN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365760"/>
            <a:ext cx="4434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8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8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01</a:t>
            </a:r>
            <a:endParaRPr lang="en-US" sz="8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Pillar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4434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headline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44348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lead paragraph that sets up the body.</a:t>
            </a:r>
            <a:endParaRPr lang="en-US" sz="14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657600"/>
            <a:ext cx="443484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Detailed body copy. Two or three sentences explaining the pillar in depth.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_GREEN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The numbers.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10x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one label</a:t>
            </a:r>
            <a:endParaRPr lang="en-US" sz="1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327660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22%</a:t>
            </a:r>
            <a:endParaRPr lang="en-US" sz="4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327660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two label</a:t>
            </a:r>
            <a:endParaRPr lang="en-US" sz="10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605028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£3.6m</a:t>
            </a:r>
            <a:endParaRPr lang="en-US" sz="48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605028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three label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502920" y="3840480"/>
            <a:ext cx="77724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Supporting paragraph that adds context to the stats.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GAGEMENTS_GREEN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engagements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First engagement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£75k</a:t>
            </a:r>
            <a:endParaRPr lang="en-US" sz="4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typical fee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50292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Standard retainer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£10k</a:t>
            </a:r>
            <a:endParaRPr lang="en-US" sz="40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330708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month</a:t>
            </a:r>
            <a:endParaRPr lang="en-US" sz="1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330708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330708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14" name="Text 0"/>
          <p:cNvSpPr>
            <a:spLocks noGrp="1"/>
          </p:cNvSpPr>
          <p:nvPr>
            <p:ph type="body" idx="112" hasCustomPrompt="1"/>
          </p:nvPr>
        </p:nvSpPr>
        <p:spPr>
          <a:xfrm>
            <a:off x="611124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Estimated spend</a:t>
            </a:r>
            <a:endParaRPr lang="en-US" sz="1000" dirty="0"/>
          </a:p>
        </p:txBody>
      </p:sp>
      <p:sp>
        <p:nvSpPr>
          <p:cNvPr id="15" name="Text 0"/>
          <p:cNvSpPr>
            <a:spLocks noGrp="1"/>
          </p:cNvSpPr>
          <p:nvPr>
            <p:ph type="body" idx="113" hasCustomPrompt="1"/>
          </p:nvPr>
        </p:nvSpPr>
        <p:spPr>
          <a:xfrm>
            <a:off x="611124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£350k</a:t>
            </a:r>
            <a:endParaRPr lang="en-US" sz="4000" dirty="0"/>
          </a:p>
        </p:txBody>
      </p:sp>
      <p:sp>
        <p:nvSpPr>
          <p:cNvPr id="16" name="Text 0"/>
          <p:cNvSpPr>
            <a:spLocks noGrp="1"/>
          </p:cNvSpPr>
          <p:nvPr>
            <p:ph type="body" idx="114" hasCustomPrompt="1"/>
          </p:nvPr>
        </p:nvSpPr>
        <p:spPr>
          <a:xfrm>
            <a:off x="611124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year</a:t>
            </a:r>
            <a:endParaRPr lang="en-US" sz="1200" dirty="0"/>
          </a:p>
        </p:txBody>
      </p:sp>
      <p:sp>
        <p:nvSpPr>
          <p:cNvPr id="17" name="Text 0"/>
          <p:cNvSpPr>
            <a:spLocks noGrp="1"/>
          </p:cNvSpPr>
          <p:nvPr>
            <p:ph type="body" idx="115" hasCustomPrompt="1"/>
          </p:nvPr>
        </p:nvSpPr>
        <p:spPr>
          <a:xfrm>
            <a:off x="611124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8" name="Text 0"/>
          <p:cNvSpPr>
            <a:spLocks noGrp="1"/>
          </p:cNvSpPr>
          <p:nvPr>
            <p:ph type="body" idx="116" hasCustomPrompt="1"/>
          </p:nvPr>
        </p:nvSpPr>
        <p:spPr>
          <a:xfrm>
            <a:off x="611124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_STRIP_GREEN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874520"/>
            <a:ext cx="81381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Built with experience</a:t>
            </a:r>
            <a:endParaRPr lang="en-US" sz="1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468880"/>
            <a:ext cx="8138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i="1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i="1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Drop partner logos here. Set them to a single tone so they read as a quiet row.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ORDMARK_GREEN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796339"/>
            <a:ext cx="3291840" cy="1185062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4366260"/>
            <a:ext cx="81381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hello@example.com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WORDMARK_GREEN_DARK">
    <p:bg>
      <p:bgPr>
        <a:solidFill>
          <a:srgbClr val="152E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4366260"/>
            <a:ext cx="81381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hello@example.com</a:t>
            </a:r>
            <a:endParaRPr lang="en-US" sz="12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4F403FD-2C24-1B8F-C570-8F2AB67404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4940" y="1964690"/>
            <a:ext cx="1214120" cy="121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725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_GREEN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463040"/>
            <a:ext cx="813816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Your bold positioning statement goes here. Keep it sharp and memorable.</a:t>
            </a:r>
            <a:endParaRPr lang="en-US" sz="4000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ATEMENT_GREEN_LIGH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463040"/>
            <a:ext cx="813816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Your bold positioning statement goes here. Keep it sharp and memorable.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46176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S_GREEN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pillars.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828800"/>
            <a:ext cx="77724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one-line intro to the pillars below.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330708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611124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611124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611124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_DETAIL_GREEN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365760"/>
            <a:ext cx="4434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8000" b="1" dirty="0">
                <a:solidFill>
                  <a:srgbClr val="1B3D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8000" b="1" dirty="0">
                <a:solidFill>
                  <a:srgbClr val="1B3D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01</a:t>
            </a:r>
            <a:endParaRPr lang="en-US" sz="8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Pillar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4434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headline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44348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lead paragraph that sets up the body.</a:t>
            </a:r>
            <a:endParaRPr lang="en-US" sz="14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657600"/>
            <a:ext cx="443484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Detailed body copy. Two or three sentences explaining the pillar in depth.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_GREEN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The numbers.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10x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one label</a:t>
            </a:r>
            <a:endParaRPr lang="en-US" sz="1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327660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22%</a:t>
            </a:r>
            <a:endParaRPr lang="en-US" sz="4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327660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two label</a:t>
            </a:r>
            <a:endParaRPr lang="en-US" sz="10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605028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£3.6m</a:t>
            </a:r>
            <a:endParaRPr lang="en-US" sz="48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605028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three label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502920" y="3840480"/>
            <a:ext cx="77724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Supporting paragraph that adds context to the stats.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GAGEMENTS_GREEN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engagements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First engagement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£75k</a:t>
            </a:r>
            <a:endParaRPr lang="en-US" sz="4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typical fee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50292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Standard retainer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£10k</a:t>
            </a:r>
            <a:endParaRPr lang="en-US" sz="40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330708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month</a:t>
            </a:r>
            <a:endParaRPr lang="en-US" sz="1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330708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330708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14" name="Text 0"/>
          <p:cNvSpPr>
            <a:spLocks noGrp="1"/>
          </p:cNvSpPr>
          <p:nvPr>
            <p:ph type="body" idx="112" hasCustomPrompt="1"/>
          </p:nvPr>
        </p:nvSpPr>
        <p:spPr>
          <a:xfrm>
            <a:off x="611124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Estimated spend</a:t>
            </a:r>
            <a:endParaRPr lang="en-US" sz="1000" dirty="0"/>
          </a:p>
        </p:txBody>
      </p:sp>
      <p:sp>
        <p:nvSpPr>
          <p:cNvPr id="15" name="Text 0"/>
          <p:cNvSpPr>
            <a:spLocks noGrp="1"/>
          </p:cNvSpPr>
          <p:nvPr>
            <p:ph type="body" idx="113" hasCustomPrompt="1"/>
          </p:nvPr>
        </p:nvSpPr>
        <p:spPr>
          <a:xfrm>
            <a:off x="611124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£350k</a:t>
            </a:r>
            <a:endParaRPr lang="en-US" sz="4000" dirty="0"/>
          </a:p>
        </p:txBody>
      </p:sp>
      <p:sp>
        <p:nvSpPr>
          <p:cNvPr id="16" name="Text 0"/>
          <p:cNvSpPr>
            <a:spLocks noGrp="1"/>
          </p:cNvSpPr>
          <p:nvPr>
            <p:ph type="body" idx="114" hasCustomPrompt="1"/>
          </p:nvPr>
        </p:nvSpPr>
        <p:spPr>
          <a:xfrm>
            <a:off x="611124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year</a:t>
            </a:r>
            <a:endParaRPr lang="en-US" sz="1200" dirty="0"/>
          </a:p>
        </p:txBody>
      </p:sp>
      <p:sp>
        <p:nvSpPr>
          <p:cNvPr id="17" name="Text 0"/>
          <p:cNvSpPr>
            <a:spLocks noGrp="1"/>
          </p:cNvSpPr>
          <p:nvPr>
            <p:ph type="body" idx="115" hasCustomPrompt="1"/>
          </p:nvPr>
        </p:nvSpPr>
        <p:spPr>
          <a:xfrm>
            <a:off x="611124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8" name="Text 0"/>
          <p:cNvSpPr>
            <a:spLocks noGrp="1"/>
          </p:cNvSpPr>
          <p:nvPr>
            <p:ph type="body" idx="116" hasCustomPrompt="1"/>
          </p:nvPr>
        </p:nvSpPr>
        <p:spPr>
          <a:xfrm>
            <a:off x="611124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_STRIP_GREEN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874520"/>
            <a:ext cx="81381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Built with experience</a:t>
            </a:r>
            <a:endParaRPr lang="en-US" sz="1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468880"/>
            <a:ext cx="8138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i="1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i="1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Drop partner logos here. Set them to a single tone so they read as a quiet row.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ORDMARK_GREEN_LIGHT">
    <p:bg>
      <p:bgPr>
        <a:solidFill>
          <a:srgbClr val="D0E8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gre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796339"/>
            <a:ext cx="3291840" cy="1185062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4366260"/>
            <a:ext cx="81381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hello@example.com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_PINK_DARK">
    <p:bg>
      <p:bgPr>
        <a:solidFill>
          <a:srgbClr val="1F05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463040"/>
            <a:ext cx="813816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Your bold positioning statement goes here. Keep it sharp and memorable.</a:t>
            </a:r>
            <a:endParaRPr lang="en-US" sz="4000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S_PINK_DARK">
    <p:bg>
      <p:bgPr>
        <a:solidFill>
          <a:srgbClr val="1F05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pillars.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828800"/>
            <a:ext cx="77724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one-line intro to the pillars below.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FF5CAD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FF5CAD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330708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FF5CAD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FF5CAD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611124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FF5CAD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FF5CAD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611124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611124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_DETAIL_PINK_DARK">
    <p:bg>
      <p:bgPr>
        <a:solidFill>
          <a:srgbClr val="1F05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365760"/>
            <a:ext cx="4434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80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80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01</a:t>
            </a:r>
            <a:endParaRPr lang="en-US" sz="8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Pillar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4434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headline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44348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lead paragraph that sets up the body.</a:t>
            </a:r>
            <a:endParaRPr lang="en-US" sz="14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657600"/>
            <a:ext cx="443484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Detailed body copy. Two or three sentences explaining the pillar in depth.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_PINK_DARK">
    <p:bg>
      <p:bgPr>
        <a:solidFill>
          <a:srgbClr val="1F05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The numbers.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10x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one label</a:t>
            </a:r>
            <a:endParaRPr lang="en-US" sz="1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327660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22%</a:t>
            </a:r>
            <a:endParaRPr lang="en-US" sz="4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327660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two label</a:t>
            </a:r>
            <a:endParaRPr lang="en-US" sz="10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605028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£3.6m</a:t>
            </a:r>
            <a:endParaRPr lang="en-US" sz="48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605028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three label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502920" y="3840480"/>
            <a:ext cx="77724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Supporting paragraph that adds context to the stats.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GAGEMENTS_PINK_DARK">
    <p:bg>
      <p:bgPr>
        <a:solidFill>
          <a:srgbClr val="1F05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engagements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First engagement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£75k</a:t>
            </a:r>
            <a:endParaRPr lang="en-US" sz="4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typical fee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50292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Standard retainer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£10k</a:t>
            </a:r>
            <a:endParaRPr lang="en-US" sz="40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330708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month</a:t>
            </a:r>
            <a:endParaRPr lang="en-US" sz="1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330708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330708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14" name="Text 0"/>
          <p:cNvSpPr>
            <a:spLocks noGrp="1"/>
          </p:cNvSpPr>
          <p:nvPr>
            <p:ph type="body" idx="112" hasCustomPrompt="1"/>
          </p:nvPr>
        </p:nvSpPr>
        <p:spPr>
          <a:xfrm>
            <a:off x="611124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Estimated spend</a:t>
            </a:r>
            <a:endParaRPr lang="en-US" sz="1000" dirty="0"/>
          </a:p>
        </p:txBody>
      </p:sp>
      <p:sp>
        <p:nvSpPr>
          <p:cNvPr id="15" name="Text 0"/>
          <p:cNvSpPr>
            <a:spLocks noGrp="1"/>
          </p:cNvSpPr>
          <p:nvPr>
            <p:ph type="body" idx="113" hasCustomPrompt="1"/>
          </p:nvPr>
        </p:nvSpPr>
        <p:spPr>
          <a:xfrm>
            <a:off x="611124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£350k</a:t>
            </a:r>
            <a:endParaRPr lang="en-US" sz="4000" dirty="0"/>
          </a:p>
        </p:txBody>
      </p:sp>
      <p:sp>
        <p:nvSpPr>
          <p:cNvPr id="16" name="Text 0"/>
          <p:cNvSpPr>
            <a:spLocks noGrp="1"/>
          </p:cNvSpPr>
          <p:nvPr>
            <p:ph type="body" idx="114" hasCustomPrompt="1"/>
          </p:nvPr>
        </p:nvSpPr>
        <p:spPr>
          <a:xfrm>
            <a:off x="611124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year</a:t>
            </a:r>
            <a:endParaRPr lang="en-US" sz="1200" dirty="0"/>
          </a:p>
        </p:txBody>
      </p:sp>
      <p:sp>
        <p:nvSpPr>
          <p:cNvPr id="17" name="Text 0"/>
          <p:cNvSpPr>
            <a:spLocks noGrp="1"/>
          </p:cNvSpPr>
          <p:nvPr>
            <p:ph type="body" idx="115" hasCustomPrompt="1"/>
          </p:nvPr>
        </p:nvSpPr>
        <p:spPr>
          <a:xfrm>
            <a:off x="611124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8" name="Text 0"/>
          <p:cNvSpPr>
            <a:spLocks noGrp="1"/>
          </p:cNvSpPr>
          <p:nvPr>
            <p:ph type="body" idx="116" hasCustomPrompt="1"/>
          </p:nvPr>
        </p:nvSpPr>
        <p:spPr>
          <a:xfrm>
            <a:off x="611124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_STRIP_PINK_DARK">
    <p:bg>
      <p:bgPr>
        <a:solidFill>
          <a:srgbClr val="1F05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874520"/>
            <a:ext cx="81381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Built with experience</a:t>
            </a:r>
            <a:endParaRPr lang="en-US" sz="1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468880"/>
            <a:ext cx="8138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i="1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i="1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Drop partner logos here. Set them to a single tone so they read as a quiet row.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ORDMARK_PINK_DARK">
    <p:bg>
      <p:bgPr>
        <a:solidFill>
          <a:srgbClr val="1F05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796339"/>
            <a:ext cx="3291840" cy="1185062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4366260"/>
            <a:ext cx="81381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hello@example.com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_PINK_LIGHT">
    <p:bg>
      <p:bgPr>
        <a:solidFill>
          <a:srgbClr val="FFD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463040"/>
            <a:ext cx="813816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Your bold positioning statement goes here. Keep it sharp and memorable.</a:t>
            </a:r>
            <a:endParaRPr lang="en-US" sz="4000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S_PINK_LIGHT">
    <p:bg>
      <p:bgPr>
        <a:solidFill>
          <a:srgbClr val="FFD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pillars.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828800"/>
            <a:ext cx="77724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one-line intro to the pillars below.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CC0066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CC0066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330708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CC0066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CC0066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611124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CC0066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CC0066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611124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611124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_DETAIL_PINK_LIGHT">
    <p:bg>
      <p:bgPr>
        <a:solidFill>
          <a:srgbClr val="FFD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365760"/>
            <a:ext cx="4434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80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80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01</a:t>
            </a:r>
            <a:endParaRPr lang="en-US" sz="8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Pillar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4434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headline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44348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lead paragraph that sets up the body.</a:t>
            </a:r>
            <a:endParaRPr lang="en-US" sz="14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657600"/>
            <a:ext cx="443484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Detailed body copy. Two or three sentences explaining the pillar in depth.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_PINK_LIGHT">
    <p:bg>
      <p:bgPr>
        <a:solidFill>
          <a:srgbClr val="FFD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The numbers.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10x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one label</a:t>
            </a:r>
            <a:endParaRPr lang="en-US" sz="1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327660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22%</a:t>
            </a:r>
            <a:endParaRPr lang="en-US" sz="4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327660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two label</a:t>
            </a:r>
            <a:endParaRPr lang="en-US" sz="10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605028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£3.6m</a:t>
            </a:r>
            <a:endParaRPr lang="en-US" sz="48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605028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three label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502920" y="3840480"/>
            <a:ext cx="77724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Supporting paragraph that adds context to the stats.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GAGEMENTS_PINK_LIGHT">
    <p:bg>
      <p:bgPr>
        <a:solidFill>
          <a:srgbClr val="FFD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engagements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First engagement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£75k</a:t>
            </a:r>
            <a:endParaRPr lang="en-US" sz="4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typical fee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50292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Standard retainer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£10k</a:t>
            </a:r>
            <a:endParaRPr lang="en-US" sz="40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330708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month</a:t>
            </a:r>
            <a:endParaRPr lang="en-US" sz="1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330708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330708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14" name="Text 0"/>
          <p:cNvSpPr>
            <a:spLocks noGrp="1"/>
          </p:cNvSpPr>
          <p:nvPr>
            <p:ph type="body" idx="112" hasCustomPrompt="1"/>
          </p:nvPr>
        </p:nvSpPr>
        <p:spPr>
          <a:xfrm>
            <a:off x="611124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Estimated spend</a:t>
            </a:r>
            <a:endParaRPr lang="en-US" sz="1000" dirty="0"/>
          </a:p>
        </p:txBody>
      </p:sp>
      <p:sp>
        <p:nvSpPr>
          <p:cNvPr id="15" name="Text 0"/>
          <p:cNvSpPr>
            <a:spLocks noGrp="1"/>
          </p:cNvSpPr>
          <p:nvPr>
            <p:ph type="body" idx="113" hasCustomPrompt="1"/>
          </p:nvPr>
        </p:nvSpPr>
        <p:spPr>
          <a:xfrm>
            <a:off x="611124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£350k</a:t>
            </a:r>
            <a:endParaRPr lang="en-US" sz="4000" dirty="0"/>
          </a:p>
        </p:txBody>
      </p:sp>
      <p:sp>
        <p:nvSpPr>
          <p:cNvPr id="16" name="Text 0"/>
          <p:cNvSpPr>
            <a:spLocks noGrp="1"/>
          </p:cNvSpPr>
          <p:nvPr>
            <p:ph type="body" idx="114" hasCustomPrompt="1"/>
          </p:nvPr>
        </p:nvSpPr>
        <p:spPr>
          <a:xfrm>
            <a:off x="611124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year</a:t>
            </a:r>
            <a:endParaRPr lang="en-US" sz="1200" dirty="0"/>
          </a:p>
        </p:txBody>
      </p:sp>
      <p:sp>
        <p:nvSpPr>
          <p:cNvPr id="17" name="Text 0"/>
          <p:cNvSpPr>
            <a:spLocks noGrp="1"/>
          </p:cNvSpPr>
          <p:nvPr>
            <p:ph type="body" idx="115" hasCustomPrompt="1"/>
          </p:nvPr>
        </p:nvSpPr>
        <p:spPr>
          <a:xfrm>
            <a:off x="611124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2D08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8" name="Text 0"/>
          <p:cNvSpPr>
            <a:spLocks noGrp="1"/>
          </p:cNvSpPr>
          <p:nvPr>
            <p:ph type="body" idx="116" hasCustomPrompt="1"/>
          </p:nvPr>
        </p:nvSpPr>
        <p:spPr>
          <a:xfrm>
            <a:off x="611124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_STRIP_PINK_LIGHT">
    <p:bg>
      <p:bgPr>
        <a:solidFill>
          <a:srgbClr val="FFD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874520"/>
            <a:ext cx="81381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Built with experience</a:t>
            </a:r>
            <a:endParaRPr lang="en-US" sz="1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468880"/>
            <a:ext cx="8138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i="1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i="1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Drop partner logos here. Set them to a single tone so they read as a quiet row.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ORDMARK_PINK_LIGHT">
    <p:bg>
      <p:bgPr>
        <a:solidFill>
          <a:srgbClr val="FFD6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796339"/>
            <a:ext cx="3291840" cy="1185062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4366260"/>
            <a:ext cx="81381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hello@example.com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_PURPLE_DARK">
    <p:bg>
      <p:bgPr>
        <a:solidFill>
          <a:srgbClr val="150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pur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463040"/>
            <a:ext cx="813816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Your bold positioning statement goes here. Keep it sharp and memorable.</a:t>
            </a:r>
            <a:endParaRPr lang="en-US" sz="4000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S_PURPLE_DARK">
    <p:bg>
      <p:bgPr>
        <a:solidFill>
          <a:srgbClr val="150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9955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9955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pillars.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828800"/>
            <a:ext cx="77724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one-line intro to the pillars below.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9955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9955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330708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9955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9955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611124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9955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9955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611124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611124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_DETAIL_PURPLE_DARK">
    <p:bg>
      <p:bgPr>
        <a:solidFill>
          <a:srgbClr val="150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365760"/>
            <a:ext cx="4434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8000" b="1" dirty="0">
                <a:solidFill>
                  <a:srgbClr val="9955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8000" b="1" dirty="0">
                <a:solidFill>
                  <a:srgbClr val="9955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01</a:t>
            </a:r>
            <a:endParaRPr lang="en-US" sz="8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Pillar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4434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headline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44348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lead paragraph that sets up the body.</a:t>
            </a:r>
            <a:endParaRPr lang="en-US" sz="14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657600"/>
            <a:ext cx="443484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Detailed body copy. Two or three sentences explaining the pillar in depth.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_PURPLE_DARK">
    <p:bg>
      <p:bgPr>
        <a:solidFill>
          <a:srgbClr val="150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9955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9955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The numbers.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10x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one label</a:t>
            </a:r>
            <a:endParaRPr lang="en-US" sz="1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327660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22%</a:t>
            </a:r>
            <a:endParaRPr lang="en-US" sz="4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327660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two label</a:t>
            </a:r>
            <a:endParaRPr lang="en-US" sz="10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605028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£3.6m</a:t>
            </a:r>
            <a:endParaRPr lang="en-US" sz="48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605028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three label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502920" y="3840480"/>
            <a:ext cx="77724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Supporting paragraph that adds context to the stats.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GAGEMENTS_PURPLE_DARK">
    <p:bg>
      <p:bgPr>
        <a:solidFill>
          <a:srgbClr val="150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9955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9955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engagements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First engagement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£75k</a:t>
            </a:r>
            <a:endParaRPr lang="en-US" sz="4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typical fee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50292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Standard retainer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£10k</a:t>
            </a:r>
            <a:endParaRPr lang="en-US" sz="40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330708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month</a:t>
            </a:r>
            <a:endParaRPr lang="en-US" sz="1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330708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330708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14" name="Text 0"/>
          <p:cNvSpPr>
            <a:spLocks noGrp="1"/>
          </p:cNvSpPr>
          <p:nvPr>
            <p:ph type="body" idx="112" hasCustomPrompt="1"/>
          </p:nvPr>
        </p:nvSpPr>
        <p:spPr>
          <a:xfrm>
            <a:off x="611124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Estimated spend</a:t>
            </a:r>
            <a:endParaRPr lang="en-US" sz="1000" dirty="0"/>
          </a:p>
        </p:txBody>
      </p:sp>
      <p:sp>
        <p:nvSpPr>
          <p:cNvPr id="15" name="Text 0"/>
          <p:cNvSpPr>
            <a:spLocks noGrp="1"/>
          </p:cNvSpPr>
          <p:nvPr>
            <p:ph type="body" idx="113" hasCustomPrompt="1"/>
          </p:nvPr>
        </p:nvSpPr>
        <p:spPr>
          <a:xfrm>
            <a:off x="611124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£350k</a:t>
            </a:r>
            <a:endParaRPr lang="en-US" sz="4000" dirty="0"/>
          </a:p>
        </p:txBody>
      </p:sp>
      <p:sp>
        <p:nvSpPr>
          <p:cNvPr id="16" name="Text 0"/>
          <p:cNvSpPr>
            <a:spLocks noGrp="1"/>
          </p:cNvSpPr>
          <p:nvPr>
            <p:ph type="body" idx="114" hasCustomPrompt="1"/>
          </p:nvPr>
        </p:nvSpPr>
        <p:spPr>
          <a:xfrm>
            <a:off x="611124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year</a:t>
            </a:r>
            <a:endParaRPr lang="en-US" sz="1200" dirty="0"/>
          </a:p>
        </p:txBody>
      </p:sp>
      <p:sp>
        <p:nvSpPr>
          <p:cNvPr id="17" name="Text 0"/>
          <p:cNvSpPr>
            <a:spLocks noGrp="1"/>
          </p:cNvSpPr>
          <p:nvPr>
            <p:ph type="body" idx="115" hasCustomPrompt="1"/>
          </p:nvPr>
        </p:nvSpPr>
        <p:spPr>
          <a:xfrm>
            <a:off x="611124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8" name="Text 0"/>
          <p:cNvSpPr>
            <a:spLocks noGrp="1"/>
          </p:cNvSpPr>
          <p:nvPr>
            <p:ph type="body" idx="116" hasCustomPrompt="1"/>
          </p:nvPr>
        </p:nvSpPr>
        <p:spPr>
          <a:xfrm>
            <a:off x="611124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_STRIP_PURPLE_DARK">
    <p:bg>
      <p:bgPr>
        <a:solidFill>
          <a:srgbClr val="150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pur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874520"/>
            <a:ext cx="81381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Built with experience</a:t>
            </a:r>
            <a:endParaRPr lang="en-US" sz="1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468880"/>
            <a:ext cx="8138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i="1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i="1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Drop partner logos here. Set them to a single tone so they read as a quiet row.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ORDMARK_PURPLE_DARK">
    <p:bg>
      <p:bgPr>
        <a:solidFill>
          <a:srgbClr val="150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pur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796339"/>
            <a:ext cx="3291840" cy="1185062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4366260"/>
            <a:ext cx="81381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hello@example.com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_PURPLE_LIGHT">
    <p:bg>
      <p:bgPr>
        <a:solidFill>
          <a:srgbClr val="ED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pur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463040"/>
            <a:ext cx="813816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Your bold positioning statement goes here. Keep it sharp and memorable.</a:t>
            </a:r>
            <a:endParaRPr lang="en-US" sz="4000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S_PURPLE_LIGHT">
    <p:bg>
      <p:bgPr>
        <a:solidFill>
          <a:srgbClr val="ED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pillars.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828800"/>
            <a:ext cx="77724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one-line intro to the pillars below.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330708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611124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611124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611124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_DETAIL_PURPLE_LIGHT">
    <p:bg>
      <p:bgPr>
        <a:solidFill>
          <a:srgbClr val="ED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365760"/>
            <a:ext cx="4434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80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80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01</a:t>
            </a:r>
            <a:endParaRPr lang="en-US" sz="8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Pillar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4434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headline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44348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lead paragraph that sets up the body.</a:t>
            </a:r>
            <a:endParaRPr lang="en-US" sz="14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657600"/>
            <a:ext cx="443484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Detailed body copy. Two or three sentences explaining the pillar in depth.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_PURPLE_LIGHT">
    <p:bg>
      <p:bgPr>
        <a:solidFill>
          <a:srgbClr val="ED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The numbers.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10x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one label</a:t>
            </a:r>
            <a:endParaRPr lang="en-US" sz="1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327660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22%</a:t>
            </a:r>
            <a:endParaRPr lang="en-US" sz="4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327660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two label</a:t>
            </a:r>
            <a:endParaRPr lang="en-US" sz="10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605028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£3.6m</a:t>
            </a:r>
            <a:endParaRPr lang="en-US" sz="48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605028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three label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502920" y="3840480"/>
            <a:ext cx="77724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Supporting paragraph that adds context to the stats.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GAGEMENTS_PURPLE_LIGHT">
    <p:bg>
      <p:bgPr>
        <a:solidFill>
          <a:srgbClr val="ED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engagements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First engagement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£75k</a:t>
            </a:r>
            <a:endParaRPr lang="en-US" sz="4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typical fee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50292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Standard retainer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£10k</a:t>
            </a:r>
            <a:endParaRPr lang="en-US" sz="40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330708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month</a:t>
            </a:r>
            <a:endParaRPr lang="en-US" sz="1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330708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330708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14" name="Text 0"/>
          <p:cNvSpPr>
            <a:spLocks noGrp="1"/>
          </p:cNvSpPr>
          <p:nvPr>
            <p:ph type="body" idx="112" hasCustomPrompt="1"/>
          </p:nvPr>
        </p:nvSpPr>
        <p:spPr>
          <a:xfrm>
            <a:off x="611124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Estimated spend</a:t>
            </a:r>
            <a:endParaRPr lang="en-US" sz="1000" dirty="0"/>
          </a:p>
        </p:txBody>
      </p:sp>
      <p:sp>
        <p:nvSpPr>
          <p:cNvPr id="15" name="Text 0"/>
          <p:cNvSpPr>
            <a:spLocks noGrp="1"/>
          </p:cNvSpPr>
          <p:nvPr>
            <p:ph type="body" idx="113" hasCustomPrompt="1"/>
          </p:nvPr>
        </p:nvSpPr>
        <p:spPr>
          <a:xfrm>
            <a:off x="611124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£350k</a:t>
            </a:r>
            <a:endParaRPr lang="en-US" sz="4000" dirty="0"/>
          </a:p>
        </p:txBody>
      </p:sp>
      <p:sp>
        <p:nvSpPr>
          <p:cNvPr id="16" name="Text 0"/>
          <p:cNvSpPr>
            <a:spLocks noGrp="1"/>
          </p:cNvSpPr>
          <p:nvPr>
            <p:ph type="body" idx="114" hasCustomPrompt="1"/>
          </p:nvPr>
        </p:nvSpPr>
        <p:spPr>
          <a:xfrm>
            <a:off x="611124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year</a:t>
            </a:r>
            <a:endParaRPr lang="en-US" sz="1200" dirty="0"/>
          </a:p>
        </p:txBody>
      </p:sp>
      <p:sp>
        <p:nvSpPr>
          <p:cNvPr id="17" name="Text 0"/>
          <p:cNvSpPr>
            <a:spLocks noGrp="1"/>
          </p:cNvSpPr>
          <p:nvPr>
            <p:ph type="body" idx="115" hasCustomPrompt="1"/>
          </p:nvPr>
        </p:nvSpPr>
        <p:spPr>
          <a:xfrm>
            <a:off x="611124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1C084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8" name="Text 0"/>
          <p:cNvSpPr>
            <a:spLocks noGrp="1"/>
          </p:cNvSpPr>
          <p:nvPr>
            <p:ph type="body" idx="116" hasCustomPrompt="1"/>
          </p:nvPr>
        </p:nvSpPr>
        <p:spPr>
          <a:xfrm>
            <a:off x="611124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_STRIP_PURPLE_LIGHT">
    <p:bg>
      <p:bgPr>
        <a:solidFill>
          <a:srgbClr val="ED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pur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874520"/>
            <a:ext cx="81381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Built with experience</a:t>
            </a:r>
            <a:endParaRPr lang="en-US" sz="1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468880"/>
            <a:ext cx="8138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i="1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i="1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Drop partner logos here. Set them to a single tone so they read as a quiet row.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ORDMARK_PURPLE_LIGHT">
    <p:bg>
      <p:bgPr>
        <a:solidFill>
          <a:srgbClr val="ED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pur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796339"/>
            <a:ext cx="3291840" cy="1185062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4366260"/>
            <a:ext cx="81381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hello@example.com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_BLUE_DARK">
    <p:bg>
      <p:bgPr>
        <a:solidFill>
          <a:srgbClr val="020B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463040"/>
            <a:ext cx="813816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Your bold positioning statement goes here. Keep it sharp and memorable.</a:t>
            </a:r>
            <a:endParaRPr lang="en-US" sz="4000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S_BLUE_DARK">
    <p:bg>
      <p:bgPr>
        <a:solidFill>
          <a:srgbClr val="020B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4488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4488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pillars.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828800"/>
            <a:ext cx="77724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one-line intro to the pillars below.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4488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4488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330708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4488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4488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611124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4488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4488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611124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611124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_DETAIL_BLUE_DARK">
    <p:bg>
      <p:bgPr>
        <a:solidFill>
          <a:srgbClr val="020B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365760"/>
            <a:ext cx="4434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8000" b="1" dirty="0">
                <a:solidFill>
                  <a:srgbClr val="4488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8000" b="1" dirty="0">
                <a:solidFill>
                  <a:srgbClr val="4488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01</a:t>
            </a:r>
            <a:endParaRPr lang="en-US" sz="8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Pillar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4434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headline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44348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lead paragraph that sets up the body.</a:t>
            </a:r>
            <a:endParaRPr lang="en-US" sz="14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657600"/>
            <a:ext cx="443484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Detailed body copy. Two or three sentences explaining the pillar in depth.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_BLUE_DARK">
    <p:bg>
      <p:bgPr>
        <a:solidFill>
          <a:srgbClr val="020B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4488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4488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The numbers.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10x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one label</a:t>
            </a:r>
            <a:endParaRPr lang="en-US" sz="1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327660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22%</a:t>
            </a:r>
            <a:endParaRPr lang="en-US" sz="4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327660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two label</a:t>
            </a:r>
            <a:endParaRPr lang="en-US" sz="10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605028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£3.6m</a:t>
            </a:r>
            <a:endParaRPr lang="en-US" sz="48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605028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three label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502920" y="3840480"/>
            <a:ext cx="77724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Supporting paragraph that adds context to the stats.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GAGEMENTS_BLUE_DARK">
    <p:bg>
      <p:bgPr>
        <a:solidFill>
          <a:srgbClr val="020B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4488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4488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engagements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First engagement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£75k</a:t>
            </a:r>
            <a:endParaRPr lang="en-US" sz="4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typical fee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50292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Standard retainer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£10k</a:t>
            </a:r>
            <a:endParaRPr lang="en-US" sz="40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330708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month</a:t>
            </a:r>
            <a:endParaRPr lang="en-US" sz="1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330708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330708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14" name="Text 0"/>
          <p:cNvSpPr>
            <a:spLocks noGrp="1"/>
          </p:cNvSpPr>
          <p:nvPr>
            <p:ph type="body" idx="112" hasCustomPrompt="1"/>
          </p:nvPr>
        </p:nvSpPr>
        <p:spPr>
          <a:xfrm>
            <a:off x="611124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Estimated spend</a:t>
            </a:r>
            <a:endParaRPr lang="en-US" sz="1000" dirty="0"/>
          </a:p>
        </p:txBody>
      </p:sp>
      <p:sp>
        <p:nvSpPr>
          <p:cNvPr id="15" name="Text 0"/>
          <p:cNvSpPr>
            <a:spLocks noGrp="1"/>
          </p:cNvSpPr>
          <p:nvPr>
            <p:ph type="body" idx="113" hasCustomPrompt="1"/>
          </p:nvPr>
        </p:nvSpPr>
        <p:spPr>
          <a:xfrm>
            <a:off x="611124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£350k</a:t>
            </a:r>
            <a:endParaRPr lang="en-US" sz="4000" dirty="0"/>
          </a:p>
        </p:txBody>
      </p:sp>
      <p:sp>
        <p:nvSpPr>
          <p:cNvPr id="16" name="Text 0"/>
          <p:cNvSpPr>
            <a:spLocks noGrp="1"/>
          </p:cNvSpPr>
          <p:nvPr>
            <p:ph type="body" idx="114" hasCustomPrompt="1"/>
          </p:nvPr>
        </p:nvSpPr>
        <p:spPr>
          <a:xfrm>
            <a:off x="611124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year</a:t>
            </a:r>
            <a:endParaRPr lang="en-US" sz="1200" dirty="0"/>
          </a:p>
        </p:txBody>
      </p:sp>
      <p:sp>
        <p:nvSpPr>
          <p:cNvPr id="17" name="Text 0"/>
          <p:cNvSpPr>
            <a:spLocks noGrp="1"/>
          </p:cNvSpPr>
          <p:nvPr>
            <p:ph type="body" idx="115" hasCustomPrompt="1"/>
          </p:nvPr>
        </p:nvSpPr>
        <p:spPr>
          <a:xfrm>
            <a:off x="611124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8" name="Text 0"/>
          <p:cNvSpPr>
            <a:spLocks noGrp="1"/>
          </p:cNvSpPr>
          <p:nvPr>
            <p:ph type="body" idx="116" hasCustomPrompt="1"/>
          </p:nvPr>
        </p:nvSpPr>
        <p:spPr>
          <a:xfrm>
            <a:off x="611124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_STRIP_BLUE_DARK">
    <p:bg>
      <p:bgPr>
        <a:solidFill>
          <a:srgbClr val="020B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874520"/>
            <a:ext cx="81381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Built with experience</a:t>
            </a:r>
            <a:endParaRPr lang="en-US" sz="1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468880"/>
            <a:ext cx="8138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i="1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i="1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Drop partner logos here. Set them to a single tone so they read as a quiet row.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ORDMARK_BLUE_DARK">
    <p:bg>
      <p:bgPr>
        <a:solidFill>
          <a:srgbClr val="020B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bright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796339"/>
            <a:ext cx="3291840" cy="1185062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4366260"/>
            <a:ext cx="81381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hello@example.com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_BLUE_LIGHT">
    <p:bg>
      <p:bgPr>
        <a:solidFill>
          <a:srgbClr val="D5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463040"/>
            <a:ext cx="813816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Your bold positioning statement goes here. Keep it sharp and memorable.</a:t>
            </a:r>
            <a:endParaRPr lang="en-US" sz="4000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S_BLUE_LIGHT">
    <p:bg>
      <p:bgPr>
        <a:solidFill>
          <a:srgbClr val="D5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3200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pillars.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828800"/>
            <a:ext cx="77724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Optional one-line intro to the pillars below.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330708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6111240" y="2286000"/>
            <a:ext cx="25298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22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6111240" y="2788920"/>
            <a:ext cx="25298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heading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6111240" y="3383280"/>
            <a:ext cx="2529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pillar.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LLAR_DETAIL_BLUE_LIGHT">
    <p:bg>
      <p:bgPr>
        <a:solidFill>
          <a:srgbClr val="D5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placeholder.pn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365760"/>
            <a:ext cx="4434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80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80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01</a:t>
            </a:r>
            <a:endParaRPr lang="en-US" sz="8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Pillar label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4434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2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Pillar headline goes here.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44348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lead paragraph that sets up the body.</a:t>
            </a:r>
            <a:endParaRPr lang="en-US" sz="14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657600"/>
            <a:ext cx="443484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Detailed body copy. Two or three sentences explaining the pillar in depth.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S_BLUE_LIGHT">
    <p:bg>
      <p:bgPr>
        <a:solidFill>
          <a:srgbClr val="D5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The numbers.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10x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one label</a:t>
            </a:r>
            <a:endParaRPr lang="en-US" sz="1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327660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22%</a:t>
            </a:r>
            <a:endParaRPr lang="en-US" sz="4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327660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two label</a:t>
            </a:r>
            <a:endParaRPr lang="en-US" sz="10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6050280" y="2194560"/>
            <a:ext cx="259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£3.6m</a:t>
            </a:r>
            <a:endParaRPr lang="en-US" sz="48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6050280" y="3063240"/>
            <a:ext cx="2590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Stat three label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502920" y="3840480"/>
            <a:ext cx="77724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Supporting paragraph that adds context to the stats.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GAGEMENTS_BLUE_LIGHT">
    <p:bg>
      <p:bgPr>
        <a:solidFill>
          <a:srgbClr val="D5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name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engagements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First engagement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£75k</a:t>
            </a:r>
            <a:endParaRPr lang="en-US" sz="4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typical fee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50292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Standard retainer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£10k</a:t>
            </a:r>
            <a:endParaRPr lang="en-US" sz="40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330708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month</a:t>
            </a:r>
            <a:endParaRPr lang="en-US" sz="1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330708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330708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  <p:sp>
        <p:nvSpPr>
          <p:cNvPr id="14" name="Text 0"/>
          <p:cNvSpPr>
            <a:spLocks noGrp="1"/>
          </p:cNvSpPr>
          <p:nvPr>
            <p:ph type="body" idx="112" hasCustomPrompt="1"/>
          </p:nvPr>
        </p:nvSpPr>
        <p:spPr>
          <a:xfrm>
            <a:off x="6111240" y="169164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0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0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Estimated spend</a:t>
            </a:r>
            <a:endParaRPr lang="en-US" sz="1000" dirty="0"/>
          </a:p>
        </p:txBody>
      </p:sp>
      <p:sp>
        <p:nvSpPr>
          <p:cNvPr id="15" name="Text 0"/>
          <p:cNvSpPr>
            <a:spLocks noGrp="1"/>
          </p:cNvSpPr>
          <p:nvPr>
            <p:ph type="body" idx="113" hasCustomPrompt="1"/>
          </p:nvPr>
        </p:nvSpPr>
        <p:spPr>
          <a:xfrm>
            <a:off x="6111240" y="2011680"/>
            <a:ext cx="25298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0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40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£350k</a:t>
            </a:r>
            <a:endParaRPr lang="en-US" sz="4000" dirty="0"/>
          </a:p>
        </p:txBody>
      </p:sp>
      <p:sp>
        <p:nvSpPr>
          <p:cNvPr id="16" name="Text 0"/>
          <p:cNvSpPr>
            <a:spLocks noGrp="1"/>
          </p:cNvSpPr>
          <p:nvPr>
            <p:ph type="body" idx="114" hasCustomPrompt="1"/>
          </p:nvPr>
        </p:nvSpPr>
        <p:spPr>
          <a:xfrm>
            <a:off x="6111240" y="2788920"/>
            <a:ext cx="252984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year</a:t>
            </a:r>
            <a:endParaRPr lang="en-US" sz="1200" dirty="0"/>
          </a:p>
        </p:txBody>
      </p:sp>
      <p:sp>
        <p:nvSpPr>
          <p:cNvPr id="17" name="Text 0"/>
          <p:cNvSpPr>
            <a:spLocks noGrp="1"/>
          </p:cNvSpPr>
          <p:nvPr>
            <p:ph type="body" idx="115" hasCustomPrompt="1"/>
          </p:nvPr>
        </p:nvSpPr>
        <p:spPr>
          <a:xfrm>
            <a:off x="6111240" y="3200400"/>
            <a:ext cx="25298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defRPr>
            </a:lvl1pPr>
          </a:lstStyle>
          <a:p>
            <a:pPr marL="0" indent="0">
              <a:buNone/>
            </a:pPr>
            <a:r>
              <a:rPr lang="en-US" sz="1800" b="1" dirty="0">
                <a:solidFill>
                  <a:srgbClr val="020B2E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Engagement title</a:t>
            </a:r>
            <a:endParaRPr lang="en-US" sz="1800" dirty="0"/>
          </a:p>
        </p:txBody>
      </p:sp>
      <p:sp>
        <p:nvSpPr>
          <p:cNvPr id="18" name="Text 0"/>
          <p:cNvSpPr>
            <a:spLocks noGrp="1"/>
          </p:cNvSpPr>
          <p:nvPr>
            <p:ph type="body" idx="116" hasCustomPrompt="1"/>
          </p:nvPr>
        </p:nvSpPr>
        <p:spPr>
          <a:xfrm>
            <a:off x="6111240" y="4023360"/>
            <a:ext cx="2529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Short description of the engagement.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_STRIP_BLUE_LIGHT">
    <p:bg>
      <p:bgPr>
        <a:solidFill>
          <a:srgbClr val="D5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874520"/>
            <a:ext cx="813816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Built with experience</a:t>
            </a:r>
            <a:endParaRPr lang="en-US" sz="14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468880"/>
            <a:ext cx="8138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400" i="1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>
              <a:buNone/>
            </a:pPr>
            <a:r>
              <a:rPr lang="en-US" sz="1400" i="1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Drop partner logos here. Set them to a single tone so they read as a quiet row.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ORDMARK_BLUE_LIGHT">
    <p:bg>
      <p:bgPr>
        <a:solidFill>
          <a:srgbClr val="D5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logo-dark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0" y="1796339"/>
            <a:ext cx="3291840" cy="1185062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4366260"/>
            <a:ext cx="813816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defRPr>
            </a:lvl1pPr>
          </a:lstStyle>
          <a:p>
            <a:pPr marL="0" indent="0" algn="ctr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hello@example.com</a:t>
            </a:r>
            <a:endParaRPr 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738" r:id="rId40"/>
    <p:sldLayoutId id="2147483688" r:id="rId41"/>
    <p:sldLayoutId id="2147483737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  <p:sldLayoutId id="2147483720" r:id="rId74"/>
    <p:sldLayoutId id="2147483721" r:id="rId75"/>
    <p:sldLayoutId id="2147483722" r:id="rId76"/>
    <p:sldLayoutId id="2147483723" r:id="rId77"/>
    <p:sldLayoutId id="2147483724" r:id="rId78"/>
    <p:sldLayoutId id="2147483725" r:id="rId79"/>
    <p:sldLayoutId id="2147483726" r:id="rId80"/>
    <p:sldLayoutId id="2147483727" r:id="rId81"/>
    <p:sldLayoutId id="2147483728" r:id="rId82"/>
    <p:sldLayoutId id="2147483729" r:id="rId83"/>
    <p:sldLayoutId id="2147483730" r:id="rId84"/>
    <p:sldLayoutId id="2147483731" r:id="rId85"/>
    <p:sldLayoutId id="2147483732" r:id="rId86"/>
    <p:sldLayoutId id="2147483733" r:id="rId87"/>
    <p:sldLayoutId id="2147483734" r:id="rId88"/>
    <p:sldLayoutId id="2147483735" r:id="rId89"/>
    <p:sldLayoutId id="2147483736" r:id="rId9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svg"/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sv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251460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Earl deck template</a:t>
            </a:r>
            <a:endParaRPr lang="en-US" sz="28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445770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Sentence case · Funnel Display + Geist Light · Light and dark masters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251460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The AI partner for elite sports and stadia.</a:t>
            </a:r>
            <a:endParaRPr lang="en-US" sz="28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445770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Pitch deck · May 2026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251460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Built for the venues that bring people together.</a:t>
            </a:r>
            <a:endParaRPr lang="en-US" sz="28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445770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Pitch deck · May 2026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01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Why now.</a:t>
            </a:r>
            <a:endParaRPr lang="en-US" sz="48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Two big shifts are colliding. The commercial pressure to find new revenue beyond core business, and the rewiring of how people discover, buy and consume.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02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8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What we do.</a:t>
            </a:r>
            <a:endParaRPr lang="en-US" sz="48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We embed AI tools into commercial operations, broker how AI uses your data, and design new experiences inside AI itself.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Our bet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Services on the surface. Software underneath.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AI isn't a feature of what we sell. It's the operating system that lets a smaller team deliver at the scale and margin of a software company.</a:t>
            </a:r>
            <a:endParaRPr lang="en-US" sz="14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342900" indent="-342900">
              <a:spcAft>
                <a:spcPts val="200"/>
              </a:spcAft>
              <a:buSzPct val="100000"/>
              <a:buChar char="●"/>
            </a:pPr>
            <a:r>
              <a: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Targeted, AI-native pods that replace 10-person agency teams.</a:t>
            </a:r>
            <a:endParaRPr lang="en-US" sz="1200" dirty="0"/>
          </a:p>
          <a:p>
            <a:pPr marL="342900" indent="-342900">
              <a:spcAft>
                <a:spcPts val="200"/>
              </a:spcAft>
              <a:buSzPct val="100000"/>
              <a:buChar char="●"/>
            </a:pPr>
            <a:r>
              <a: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Commitments measured in revenue uplift, not hours.</a:t>
            </a:r>
            <a:endParaRPr lang="en-US" sz="1200" dirty="0"/>
          </a:p>
          <a:p>
            <a:pPr marL="342900" indent="-342900">
              <a:spcAft>
                <a:spcPts val="200"/>
              </a:spcAft>
              <a:buSzPct val="100000"/>
              <a:buChar char="●"/>
            </a:pPr>
            <a:r>
              <a: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Proprietary tooling owned by Earl and improved every engagement.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The team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expert founders.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 decade across elite sport, AI engineering and commercial growth. Built and exited agencies. Sold software inside commercial teams.</a:t>
            </a:r>
            <a:endParaRPr lang="en-US" sz="14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342900" indent="-342900">
              <a:spcAft>
                <a:spcPts val="200"/>
              </a:spcAft>
              <a:buSzPct val="100000"/>
              <a:buChar char="●"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Embedded in commercial operations of elite sport rightsholders.</a:t>
            </a:r>
            <a:endParaRPr lang="en-US" sz="1200" dirty="0"/>
          </a:p>
          <a:p>
            <a:pPr marL="342900" indent="-342900">
              <a:spcAft>
                <a:spcPts val="200"/>
              </a:spcAft>
              <a:buSzPct val="100000"/>
              <a:buChar char="●"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Two decades shipping software inside commercial teams.</a:t>
            </a:r>
            <a:endParaRPr lang="en-US" sz="1200" dirty="0"/>
          </a:p>
          <a:p>
            <a:pPr marL="342900" indent="-342900">
              <a:spcAft>
                <a:spcPts val="200"/>
              </a:spcAft>
              <a:buSzPct val="100000"/>
              <a:buChar char="●"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Strategy and ABM operators with proven exits.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The economics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Services business. Software margins.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Anchor client · annual value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33172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400" b="1" dirty="0">
                <a:solidFill>
                  <a:srgbClr val="1B3D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£350k</a:t>
            </a:r>
            <a:endParaRPr lang="en-US" sz="4400" dirty="0"/>
          </a:p>
        </p:txBody>
      </p:sp>
      <p:sp>
        <p:nvSpPr>
          <p:cNvPr id="6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200400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ARR per mature anchor. £120k retainer plus £230k in projects, builds and data deals.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body" idx="106" hasCustomPrompt="1"/>
          </p:nvPr>
        </p:nvSpPr>
        <p:spPr>
          <a:xfrm>
            <a:off x="4754880" y="201168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Why margins look like software</a:t>
            </a:r>
            <a:endParaRPr lang="en-US" sz="1000" dirty="0"/>
          </a:p>
        </p:txBody>
      </p:sp>
      <p:sp>
        <p:nvSpPr>
          <p:cNvPr id="8" name="Text 0"/>
          <p:cNvSpPr>
            <a:spLocks noGrp="1"/>
          </p:cNvSpPr>
          <p:nvPr>
            <p:ph type="body" idx="107" hasCustomPrompt="1"/>
          </p:nvPr>
        </p:nvSpPr>
        <p:spPr>
          <a:xfrm>
            <a:off x="4754880" y="2331720"/>
            <a:ext cx="388620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400" b="1" dirty="0">
                <a:solidFill>
                  <a:srgbClr val="1B3D18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35-40%</a:t>
            </a:r>
            <a:endParaRPr lang="en-US" sz="4400" dirty="0"/>
          </a:p>
        </p:txBody>
      </p:sp>
      <p:sp>
        <p:nvSpPr>
          <p:cNvPr id="9" name="Text 0"/>
          <p:cNvSpPr>
            <a:spLocks noGrp="1"/>
          </p:cNvSpPr>
          <p:nvPr>
            <p:ph type="body" idx="108" hasCustomPrompt="1"/>
          </p:nvPr>
        </p:nvSpPr>
        <p:spPr>
          <a:xfrm>
            <a:off x="4754880" y="3200400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Net margin target at scale. Two-person AI-native pods deliver what ten-person teams used to.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Why now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Two big shifts are colliding.</a:t>
            </a:r>
            <a:endParaRPr lang="en-US" sz="28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01 · The commercial shift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331720"/>
            <a:ext cx="3886200" cy="5029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Revenue beyond the core.</a:t>
            </a:r>
            <a:endParaRPr lang="en-US" sz="1800" dirty="0"/>
          </a:p>
        </p:txBody>
      </p:sp>
      <p:sp>
        <p:nvSpPr>
          <p:cNvPr id="6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2926080"/>
            <a:ext cx="3886200" cy="12801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Broadcast money has plateaued. Matchday is capped. The pressure is on the non-core days, the empty Tuesdays, the unsold hospitality.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body" idx="106" hasCustomPrompt="1"/>
          </p:nvPr>
        </p:nvSpPr>
        <p:spPr>
          <a:xfrm>
            <a:off x="4754880" y="2011680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02 · The AI shift</a:t>
            </a:r>
            <a:endParaRPr lang="en-US" sz="1000" dirty="0"/>
          </a:p>
        </p:txBody>
      </p:sp>
      <p:sp>
        <p:nvSpPr>
          <p:cNvPr id="8" name="Text 0"/>
          <p:cNvSpPr>
            <a:spLocks noGrp="1"/>
          </p:cNvSpPr>
          <p:nvPr>
            <p:ph type="body" idx="107" hasCustomPrompt="1"/>
          </p:nvPr>
        </p:nvSpPr>
        <p:spPr>
          <a:xfrm>
            <a:off x="4754880" y="2331720"/>
            <a:ext cx="3886200" cy="5029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How people discover, buy and consume.</a:t>
            </a:r>
            <a:endParaRPr lang="en-US" sz="1800" dirty="0"/>
          </a:p>
        </p:txBody>
      </p:sp>
      <p:sp>
        <p:nvSpPr>
          <p:cNvPr id="9" name="Text 0"/>
          <p:cNvSpPr>
            <a:spLocks noGrp="1"/>
          </p:cNvSpPr>
          <p:nvPr>
            <p:ph type="body" idx="108" hasCustomPrompt="1"/>
          </p:nvPr>
        </p:nvSpPr>
        <p:spPr>
          <a:xfrm>
            <a:off x="4754880" y="2926080"/>
            <a:ext cx="3886200" cy="12801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Search is moving from Google to AI. Commercial teams that ran on brochures now run on agents. Content will be consumed inside AI.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691640"/>
            <a:ext cx="8138160" cy="1828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The next wave of meaningful AI companies may not start by selling software, but by actually doing the work.</a:t>
            </a:r>
            <a:endParaRPr lang="en-US" sz="28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374904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Y Combinator · Spring 2026 request for startups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691640"/>
            <a:ext cx="8138160" cy="1828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AI isn't a feature of what we sell. It's the operating system that lets a smaller team deliver at the scale of a software company.</a:t>
            </a:r>
            <a:endParaRPr lang="en-US" sz="28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374904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Earl founding principle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69164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Let's build the next chapter together.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36576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hello@earl.partners  ·  earl.partners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69164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Let's build the next chapter together.</a:t>
            </a:r>
            <a:endParaRPr lang="en-US" sz="4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365760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hello@earl.partners  ·  earl.partners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 b="15626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./assets/logo-bright-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534510"/>
            <a:ext cx="548640" cy="19751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625026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Built for the venues that bring people together.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cropped-half-concert-gri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Why us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10972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Where service meets software.</a:t>
            </a:r>
            <a:endParaRPr lang="en-US" sz="28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4320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AI-native pods that deliver outcomes traditionally requiring ten-person teams. Compounding tooling owned by Earl and sharpened every engagement.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cropped-half-crick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The team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10972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expert founders.</a:t>
            </a:r>
            <a:endParaRPr lang="en-US" sz="28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4320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 decade across elite sport, AI engineering and commercial growth. Built and exited agencies. Sold software inside commercial teams.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cropped-half-f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The bet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1097280"/>
            <a:ext cx="3566160" cy="17373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Services on the surface. Software underneath.</a:t>
            </a:r>
            <a:endParaRPr lang="en-US" sz="28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Smaller teams. Software-grade margins. Outcomes measured in revenue uplift, not retainer hours.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cropped-half-wemble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74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Our approach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74920" y="10972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Embedded, not delivered.</a:t>
            </a:r>
            <a:endParaRPr lang="en-US" sz="28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74920" y="274320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1B3D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Pods sit inside commercial teams, not next to them. We build, we ship, we operate. The kit goes home with you.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cropped-half-concert-st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74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Why now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74920" y="1097280"/>
            <a:ext cx="3566160" cy="17373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Two big shifts are colliding.</a:t>
            </a:r>
            <a:endParaRPr lang="en-US" sz="28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74920" y="30175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The pressure to find revenue beyond core, and the rewiring of how people discover, buy and consume - all at once.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cropped-half-unit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74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Let's talk</a:t>
            </a:r>
            <a:endParaRPr lang="en-US" sz="1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74920" y="1097280"/>
            <a:ext cx="3566160" cy="17373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0F2A0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Ready to build the next chapter?</a:t>
            </a:r>
            <a:endParaRPr lang="en-US" sz="28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74920" y="30175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0F2A0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hello@earl.partners  ·  earl.partners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03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8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What we do.</a:t>
            </a:r>
            <a:endParaRPr lang="en-US" sz="48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We build AI tools and systems that sit inside your commercial stack.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Embedded AI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Using AI to gain the edge.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We sit inside your sales, marketing and comms teams, building tools that compound across every engagement.</a:t>
            </a:r>
            <a:endParaRPr lang="en-US" sz="14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From bespoke agents to internal copilots, our work ships and gets used. We measure success in revenue lift, not lines of code.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03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8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What we do.</a:t>
            </a:r>
            <a:endParaRPr lang="en-US" sz="48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We build AI tools and systems that sit inside your commercial stack.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AI labs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CC0066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Experimenting in public.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We share what we learn. Our labs spin up small experiments to test new patterns, then bake what works into the platform.</a:t>
            </a:r>
            <a:endParaRPr lang="en-US" sz="14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2D0818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Recent work: GEO diagnostics, agent-led ABM, AI-native search optimisation, and bespoke retrieval over commercial knowledge bases.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04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800" b="1" dirty="0">
                <a:solidFill>
                  <a:srgbClr val="9955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About Earl.</a:t>
            </a:r>
            <a:endParaRPr lang="en-US" sz="48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Three founders. A decade across elite sport, AI engineering and commercial growth.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Our story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From agency to AI partner.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Earl was founded by operators who built and exited agencies in elite sport, then watched AI rewire the commercial stack underneath them.</a:t>
            </a:r>
            <a:endParaRPr lang="en-US" sz="14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We started Earl to do the work the next way: smaller teams, software-grade margins, outcomes measured in revenue uplift.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04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8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About Earl.</a:t>
            </a:r>
            <a:endParaRPr lang="en-US" sz="48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Three founders. A decade across elite sport, AI engineering and commercial growth.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6600CC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Principles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6600CC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How we operate.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We work in small AI-native pods. We commit to outcomes, not hours. We own and improve our tooling with every engagement.</a:t>
            </a:r>
            <a:endParaRPr lang="en-US" sz="14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1C08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The kit goes home with you. Anything we build inside your commercial team is yours to keep, run and extend.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05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800" b="1" dirty="0">
                <a:solidFill>
                  <a:srgbClr val="4488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Start with Earl.</a:t>
            </a:r>
            <a:endParaRPr lang="en-US" sz="48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Three ways to begin. From a 30-minute scoping call to a full anchor engagement.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Engagement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C5DA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Pick the right entry point.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Most clients start with a focused GEO diagnostic. From there we move into either a project sprint or an ongoing anchor relationship.</a:t>
            </a:r>
            <a:endParaRPr lang="en-US" sz="14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C5DA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Diagnostic - £20k, 4 weeks. Project sprints - £40-80k, 6-12 weeks. Anchor - £350k annual, ongoing partnership.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71323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Section 05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73736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8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Start with Earl.</a:t>
            </a:r>
            <a:endParaRPr lang="en-US" sz="48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Three ways to begin. From a 30-minute scoping call to a full anchor engagement.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6675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0044B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Next steps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097280"/>
            <a:ext cx="8138160" cy="10972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0044B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Book a call this week.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Tell us what you're trying to move. We'll come back with a scoping note and a recommended entry point within 48 hours.</a:t>
            </a:r>
            <a:endParaRPr lang="en-US" sz="1400" dirty="0"/>
          </a:p>
        </p:txBody>
      </p:sp>
      <p:sp>
        <p:nvSpPr>
          <p:cNvPr id="5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108960"/>
            <a:ext cx="685800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020B2E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hello@earl.partners · earl.partners · or reply to this deck and we'll book a time.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463040"/>
            <a:ext cx="8138160" cy="2560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The AI partner to elite sports and stadia, building the commercial channels that operate off the field.</a:t>
            </a:r>
            <a:endParaRPr lang="en-US" sz="4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1463040"/>
            <a:ext cx="8138160" cy="2560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AI isn't a feature we ship. It's the operating system underneath everything we do.</a:t>
            </a:r>
            <a:endParaRPr lang="en-US" sz="4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What we do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pillars.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8288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Embedded AI, brokered relationships, and a hand in shaping the channels yet to come.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200" dirty="0">
                <a:solidFill>
                  <a:srgbClr val="FF5CAD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5029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Embed AI</a:t>
            </a:r>
            <a:endParaRPr lang="en-US" sz="1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383280"/>
            <a:ext cx="252984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We embed AI tools into your commercial operations. Actual software that generates a return, not slide decks.</a:t>
            </a:r>
            <a:endParaRPr lang="en-US" sz="12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3307080" y="22860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200" dirty="0">
                <a:solidFill>
                  <a:srgbClr val="FF5CAD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2788920"/>
            <a:ext cx="2529840" cy="5029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Broker relationships</a:t>
            </a:r>
            <a:endParaRPr lang="en-US" sz="18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3383280"/>
            <a:ext cx="252984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We manage how AI companies use and license your data so the right answers come back when people ask.</a:t>
            </a:r>
            <a:endParaRPr lang="en-US" sz="12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6111240" y="22860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200" dirty="0">
                <a:solidFill>
                  <a:srgbClr val="FF5CAD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6111240" y="2788920"/>
            <a:ext cx="2529840" cy="5029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Shape the future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6111240" y="3383280"/>
            <a:ext cx="252984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AI is becoming where content is consumed. We help design and build the experiences that boost the bottom line.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Core to our success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AI Labs.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82880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Each month we run live builds against the frontier, then hand the working ones to your team before anyone else has them.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2860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2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5029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Find the edge</a:t>
            </a:r>
            <a:endParaRPr lang="en-US" sz="1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383280"/>
            <a:ext cx="252984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Labs is the only way to stay on the leading edge and keep ahead of the competition. We run experiments that lead to commercial value.</a:t>
            </a:r>
            <a:endParaRPr lang="en-US" sz="12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3307080" y="22860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2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2788920"/>
            <a:ext cx="2529840" cy="5029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Build new IP</a:t>
            </a:r>
            <a:endParaRPr lang="en-US" sz="18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3383280"/>
            <a:ext cx="252984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Projects graduate from the labs when we know we can turn them into real value for the commercial teams we support.</a:t>
            </a:r>
            <a:endParaRPr lang="en-US" sz="12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6111240" y="2286000"/>
            <a:ext cx="252984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2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03</a:t>
            </a:r>
            <a:endParaRPr lang="en-US" sz="2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6111240" y="2788920"/>
            <a:ext cx="2529840" cy="5029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Involve community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6111240" y="3383280"/>
            <a:ext cx="252984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Schools, universities and team academies can use the labs to get real-world experience of the coming world of work.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cropped-half-concert-st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365760"/>
            <a:ext cx="443484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8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01</a:t>
            </a:r>
            <a:endParaRPr lang="en-US" sz="8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Embed AI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We embed real AI tools and systems.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An AI partner that builds things and ships. Custom tools and products embedded in your commercial operations.</a:t>
            </a:r>
            <a:endParaRPr lang="en-US" sz="14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657600"/>
            <a:ext cx="4434840" cy="10515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This is where most of our work lives. We run inside your team and build the software you need, integrated with your CRM, marketing stack and data.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cropped-half-wemble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365760"/>
            <a:ext cx="443484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80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02</a:t>
            </a:r>
            <a:endParaRPr lang="en-US" sz="8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Broker relationships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We broker the data deals.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When someone asks an AI about your venue, the answer should be fresh, accurate and licensed.</a:t>
            </a:r>
            <a:endParaRPr lang="en-US" sz="14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657600"/>
            <a:ext cx="4434840" cy="10515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Sports clubs sit on highly valuable IP - archives, imagery, match footage, event data. We manage the direct relationship with the AI platforms on your behalf.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./assets/cropped-half-f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365760"/>
            <a:ext cx="4434840" cy="11887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8000" b="1" dirty="0">
                <a:solidFill>
                  <a:srgbClr val="9955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03</a:t>
            </a:r>
            <a:endParaRPr lang="en-US" sz="8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Shape the future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2800" b="1" dirty="0">
                <a:solidFill>
                  <a:srgbClr val="DFD0FF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We shape the next channel.</a:t>
            </a:r>
            <a:endParaRPr lang="en-US" sz="28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301752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4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People will watch sport, see ads and experience content inside AI interfaces. We help you take advantage of that.</a:t>
            </a:r>
            <a:endParaRPr lang="en-US" sz="14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657600"/>
            <a:ext cx="4434840" cy="10515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DFD0FF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AI isn't just a way to do work faster - it's becoming a channel. The venues that govern how their content flows through it will own their audience for the next decade.</a:t>
            </a:r>
            <a:endParaRPr lang="en-US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C8FF33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Return on investment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C8FF33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The numbers.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219456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10x</a:t>
            </a:r>
            <a:endParaRPr lang="en-US" sz="48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3063240"/>
            <a:ext cx="25908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Return on investment</a:t>
            </a:r>
            <a:endParaRPr lang="en-US" sz="1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3276600" y="219456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22%</a:t>
            </a:r>
            <a:endParaRPr lang="en-US" sz="48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3276600" y="3063240"/>
            <a:ext cx="25908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Lift in non-matchday revenue</a:t>
            </a:r>
            <a:endParaRPr lang="en-US" sz="10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6050280" y="219456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800" b="1" dirty="0">
                <a:solidFill>
                  <a:srgbClr val="D0E8C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£3.6m</a:t>
            </a:r>
            <a:endParaRPr lang="en-US" sz="48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6050280" y="3063240"/>
            <a:ext cx="259080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Year 1 value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502920" y="384048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D0E8C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A combination of consultancy work and AI-driven projects delivers a 22% lift in non-matchday revenue across tours, conferencing, weddings, hospitality and filming.</a:t>
            </a:r>
            <a:endParaRPr lang="en-US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502920" y="5486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Costs</a:t>
            </a:r>
            <a:endParaRPr lang="en-US" sz="10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91440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FF5CAD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Three engagements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02920" y="1691640"/>
            <a:ext cx="252984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First engagement</a:t>
            </a:r>
            <a:endParaRPr lang="en-US" sz="10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02920" y="2011680"/>
            <a:ext cx="2529840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£75k</a:t>
            </a:r>
            <a:endParaRPr lang="en-US" sz="4000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502920" y="2788920"/>
            <a:ext cx="252984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typical fee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body" idx="105" hasCustomPrompt="1"/>
          </p:nvPr>
        </p:nvSpPr>
        <p:spPr>
          <a:xfrm>
            <a:off x="502920" y="3200400"/>
            <a:ext cx="252984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AI Visibility Diagnostic</a:t>
            </a:r>
            <a:endParaRPr lang="en-US" sz="1800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502920" y="4023360"/>
            <a:ext cx="252984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The four-to-six week starter. Fixed-price, fixed-scope. The fastest way for you to see what we build and how fast we move.</a:t>
            </a:r>
            <a:endParaRPr lang="en-US" sz="1200" dirty="0"/>
          </a:p>
        </p:txBody>
      </p:sp>
      <p:sp>
        <p:nvSpPr>
          <p:cNvPr id="9" name="Text 0"/>
          <p:cNvSpPr>
            <a:spLocks noGrp="1"/>
          </p:cNvSpPr>
          <p:nvPr>
            <p:ph type="body" idx="107" hasCustomPrompt="1"/>
          </p:nvPr>
        </p:nvSpPr>
        <p:spPr>
          <a:xfrm>
            <a:off x="3307080" y="1691640"/>
            <a:ext cx="252984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Standard retainer</a:t>
            </a:r>
            <a:endParaRPr lang="en-US" sz="1000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3307080" y="2011680"/>
            <a:ext cx="2529840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£10k</a:t>
            </a:r>
            <a:endParaRPr lang="en-US" sz="4000" dirty="0"/>
          </a:p>
        </p:txBody>
      </p:sp>
      <p:sp>
        <p:nvSpPr>
          <p:cNvPr id="11" name="Text 0"/>
          <p:cNvSpPr>
            <a:spLocks noGrp="1"/>
          </p:cNvSpPr>
          <p:nvPr>
            <p:ph type="body" idx="109" hasCustomPrompt="1"/>
          </p:nvPr>
        </p:nvSpPr>
        <p:spPr>
          <a:xfrm>
            <a:off x="3307080" y="2788920"/>
            <a:ext cx="252984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month</a:t>
            </a:r>
            <a:endParaRPr lang="en-US" sz="1200" dirty="0"/>
          </a:p>
        </p:txBody>
      </p:sp>
      <p:sp>
        <p:nvSpPr>
          <p:cNvPr id="12" name="Text 0"/>
          <p:cNvSpPr>
            <a:spLocks noGrp="1"/>
          </p:cNvSpPr>
          <p:nvPr>
            <p:ph type="body" idx="110" hasCustomPrompt="1"/>
          </p:nvPr>
        </p:nvSpPr>
        <p:spPr>
          <a:xfrm>
            <a:off x="3307080" y="3200400"/>
            <a:ext cx="252984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Retainer</a:t>
            </a:r>
            <a:endParaRPr lang="en-US" sz="1800" dirty="0"/>
          </a:p>
        </p:txBody>
      </p:sp>
      <p:sp>
        <p:nvSpPr>
          <p:cNvPr id="13" name="Text 0"/>
          <p:cNvSpPr>
            <a:spLocks noGrp="1"/>
          </p:cNvSpPr>
          <p:nvPr>
            <p:ph type="body" idx="111" hasCustomPrompt="1"/>
          </p:nvPr>
        </p:nvSpPr>
        <p:spPr>
          <a:xfrm>
            <a:off x="3307080" y="4023360"/>
            <a:ext cx="252984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Five days per month across build, consultancy and labs. Enough to keep us embedded and shipping against your priorities.</a:t>
            </a:r>
            <a:endParaRPr lang="en-US" sz="1200" dirty="0"/>
          </a:p>
        </p:txBody>
      </p:sp>
      <p:sp>
        <p:nvSpPr>
          <p:cNvPr id="14" name="Text 0"/>
          <p:cNvSpPr>
            <a:spLocks noGrp="1"/>
          </p:cNvSpPr>
          <p:nvPr>
            <p:ph type="body" idx="112" hasCustomPrompt="1"/>
          </p:nvPr>
        </p:nvSpPr>
        <p:spPr>
          <a:xfrm>
            <a:off x="6111240" y="1691640"/>
            <a:ext cx="252984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0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Estimated spend</a:t>
            </a:r>
            <a:endParaRPr lang="en-US" sz="1000" dirty="0"/>
          </a:p>
        </p:txBody>
      </p:sp>
      <p:sp>
        <p:nvSpPr>
          <p:cNvPr id="15" name="Text 0"/>
          <p:cNvSpPr>
            <a:spLocks noGrp="1"/>
          </p:cNvSpPr>
          <p:nvPr>
            <p:ph type="body" idx="113" hasCustomPrompt="1"/>
          </p:nvPr>
        </p:nvSpPr>
        <p:spPr>
          <a:xfrm>
            <a:off x="6111240" y="2011680"/>
            <a:ext cx="2529840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0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£350k</a:t>
            </a:r>
            <a:endParaRPr lang="en-US" sz="4000" dirty="0"/>
          </a:p>
        </p:txBody>
      </p:sp>
      <p:sp>
        <p:nvSpPr>
          <p:cNvPr id="16" name="Text 0"/>
          <p:cNvSpPr>
            <a:spLocks noGrp="1"/>
          </p:cNvSpPr>
          <p:nvPr>
            <p:ph type="body" idx="114" hasCustomPrompt="1"/>
          </p:nvPr>
        </p:nvSpPr>
        <p:spPr>
          <a:xfrm>
            <a:off x="6111240" y="2788920"/>
            <a:ext cx="252984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per year</a:t>
            </a:r>
            <a:endParaRPr lang="en-US" sz="1200" dirty="0"/>
          </a:p>
        </p:txBody>
      </p:sp>
      <p:sp>
        <p:nvSpPr>
          <p:cNvPr id="17" name="Text 0"/>
          <p:cNvSpPr>
            <a:spLocks noGrp="1"/>
          </p:cNvSpPr>
          <p:nvPr>
            <p:ph type="body" idx="115" hasCustomPrompt="1"/>
          </p:nvPr>
        </p:nvSpPr>
        <p:spPr>
          <a:xfrm>
            <a:off x="6111240" y="3200400"/>
            <a:ext cx="2529840" cy="7772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800" b="1" dirty="0">
                <a:solidFill>
                  <a:srgbClr val="FFD6EB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Retainer + projects</a:t>
            </a:r>
            <a:endParaRPr lang="en-US" sz="1800" dirty="0"/>
          </a:p>
        </p:txBody>
      </p:sp>
      <p:sp>
        <p:nvSpPr>
          <p:cNvPr id="18" name="Text 0"/>
          <p:cNvSpPr>
            <a:spLocks noGrp="1"/>
          </p:cNvSpPr>
          <p:nvPr>
            <p:ph type="body" idx="116" hasCustomPrompt="1"/>
          </p:nvPr>
        </p:nvSpPr>
        <p:spPr>
          <a:xfrm>
            <a:off x="6111240" y="4023360"/>
            <a:ext cx="252984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1200" dirty="0">
                <a:solidFill>
                  <a:srgbClr val="FFD6EB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Everything we do is focused on boosting off-the-field revenue, delivering results in the first month.</a:t>
            </a:r>
            <a:endParaRPr lang="en-US" sz="1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2452468-750D-6DBC-0259-9F3552B359BF}"/>
              </a:ext>
            </a:extLst>
          </p:cNvPr>
          <p:cNvSpPr txBox="1"/>
          <p:nvPr/>
        </p:nvSpPr>
        <p:spPr>
          <a:xfrm>
            <a:off x="3375375" y="1897852"/>
            <a:ext cx="217621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GB" sz="1600" b="1" dirty="0">
                <a:solidFill>
                  <a:srgbClr val="1B3D18"/>
                </a:solidFill>
                <a:latin typeface="Funnel Display" pitchFamily="2" charset="0"/>
              </a:rPr>
              <a:t>Built with experience</a:t>
            </a:r>
            <a:endParaRPr sz="1600" b="1" dirty="0">
              <a:solidFill>
                <a:srgbClr val="1B3D18"/>
              </a:solidFill>
              <a:latin typeface="Funnel Display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D18C2A-69ED-C650-4F68-EE4DDAE89571}"/>
              </a:ext>
            </a:extLst>
          </p:cNvPr>
          <p:cNvGrpSpPr/>
          <p:nvPr/>
        </p:nvGrpSpPr>
        <p:grpSpPr>
          <a:xfrm>
            <a:off x="1905874" y="2514244"/>
            <a:ext cx="5332252" cy="559089"/>
            <a:chOff x="1064377" y="4066035"/>
            <a:chExt cx="10589801" cy="111034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B93FC06-9C32-88D6-1B26-D07332AD2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8105" r="27757"/>
            <a:stretch/>
          </p:blipFill>
          <p:spPr>
            <a:xfrm>
              <a:off x="5924520" y="4272737"/>
              <a:ext cx="1549887" cy="696938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0250B08A-F980-3AAD-A38C-5BD73A337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64377" y="4066037"/>
              <a:ext cx="879022" cy="1110343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C38AD2F-7FC4-EC38-49FC-78CBD9BF9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23253" y="4066037"/>
              <a:ext cx="1110343" cy="1110343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FF268892-8BB7-005F-DD2B-C867F2BAC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766598" y="4467815"/>
              <a:ext cx="1887580" cy="306785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A52D720A-9F9B-AD60-F2B5-FB4FDAB5F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534323" y="4066035"/>
              <a:ext cx="1098006" cy="1110343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C1980FCC-DC88-A613-451D-423BC59E7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065331" y="4066037"/>
              <a:ext cx="1110343" cy="11103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502920" y="436626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hello@earl.partners</a:t>
            </a:r>
            <a:endParaRPr lang="en-US" sz="12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B9540-7D20-20D3-5788-391B7A7AB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1050AC7-35FC-4AAB-7653-C89CBCB02EE3}"/>
              </a:ext>
            </a:extLst>
          </p:cNvPr>
          <p:cNvSpPr>
            <a:spLocks noGrp="1"/>
          </p:cNvSpPr>
          <p:nvPr>
            <p:ph type="body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A6545"/>
                </a:solidFill>
                <a:latin typeface="Geist Light" pitchFamily="34" charset="0"/>
                <a:ea typeface="Geist Light" pitchFamily="34" charset="-122"/>
                <a:cs typeface="Geist Light" pitchFamily="34" charset="-120"/>
              </a:rPr>
              <a:t>hello@earl.partners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823096"/>
      </p:ext>
    </p:extLst>
  </p:cSld>
  <p:clrMapOvr>
    <a:masterClrMapping/>
  </p:clrMapOvr>
</p:sld>
</file>

<file path=ppt/theme/theme1.xml><?xml version="1.0" encoding="utf-8"?>
<a:theme xmlns:a="http://schemas.openxmlformats.org/drawingml/2006/main" name="Earl">
  <a:themeElements>
    <a:clrScheme name="Earl">
      <a:dk1>
        <a:srgbClr val="0F2A0C"/>
      </a:dk1>
      <a:lt1>
        <a:srgbClr val="FAFAF7"/>
      </a:lt1>
      <a:dk2>
        <a:srgbClr val="152E12"/>
      </a:dk2>
      <a:lt2>
        <a:srgbClr val="D0E8C5"/>
      </a:lt2>
      <a:accent1>
        <a:srgbClr val="C8FF33"/>
      </a:accent1>
      <a:accent2>
        <a:srgbClr val="FF5CAD"/>
      </a:accent2>
      <a:accent3>
        <a:srgbClr val="9955FF"/>
      </a:accent3>
      <a:accent4>
        <a:srgbClr val="4488FF"/>
      </a:accent4>
      <a:accent5>
        <a:srgbClr val="1B3D18"/>
      </a:accent5>
      <a:accent6>
        <a:srgbClr val="4A6545"/>
      </a:accent6>
      <a:hlink>
        <a:srgbClr val="0044BB"/>
      </a:hlink>
      <a:folHlink>
        <a:srgbClr val="6600CC"/>
      </a:folHlink>
    </a:clrScheme>
    <a:fontScheme name="Earl">
      <a:majorFont>
        <a:latin typeface="Funnel Display"/>
        <a:ea typeface=""/>
        <a:cs typeface=""/>
      </a:majorFont>
      <a:minorFont>
        <a:latin typeface="Geis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1704</Words>
  <Application>Microsoft Macintosh PowerPoint</Application>
  <PresentationFormat>On-screen Show (16:9)</PresentationFormat>
  <Paragraphs>223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Funnel Display</vt:lpstr>
      <vt:lpstr>Geist Light</vt:lpstr>
      <vt:lpstr>Arial</vt:lpstr>
      <vt:lpstr>Earl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 - Master Template</dc:title>
  <dc:subject>Brand-aligned slide masters for Earl decks</dc:subject>
  <dc:creator>Earl</dc:creator>
  <cp:lastModifiedBy>Fergus Hannant</cp:lastModifiedBy>
  <cp:revision>4</cp:revision>
  <dcterms:created xsi:type="dcterms:W3CDTF">2026-05-14T15:29:08Z</dcterms:created>
  <dcterms:modified xsi:type="dcterms:W3CDTF">2026-05-15T14:26:40Z</dcterms:modified>
</cp:coreProperties>
</file>